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6" r:id="rId5"/>
    <p:sldId id="258" r:id="rId6"/>
    <p:sldId id="270" r:id="rId7"/>
    <p:sldId id="259" r:id="rId8"/>
    <p:sldId id="271" r:id="rId9"/>
    <p:sldId id="272" r:id="rId10"/>
    <p:sldId id="267" r:id="rId11"/>
    <p:sldId id="268" r:id="rId12"/>
    <p:sldId id="26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66CCFF"/>
    <a:srgbClr val="FF6600"/>
    <a:srgbClr val="FF33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7" autoAdjust="0"/>
    <p:restoredTop sz="94660"/>
  </p:normalViewPr>
  <p:slideViewPr>
    <p:cSldViewPr snapToGrid="0">
      <p:cViewPr varScale="1">
        <p:scale>
          <a:sx n="83" d="100"/>
          <a:sy n="83" d="100"/>
        </p:scale>
        <p:origin x="45" y="2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9D9AC-D4EA-4CBC-9F23-E0D9C6EAE3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D9D1AC-D5DD-4E59-9F0F-38246EF2CB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944F716-9DBA-4CFB-A8C7-0D00BB89DF86}"/>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70330CCF-B511-415E-926C-E1363C98F1C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0F932E-6E2E-428F-B59F-A246EF16B0C6}"/>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395203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11F57-99B1-4128-A1E7-BFBA3B349CC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ED55666-8B6B-4C99-9D89-67C7775B36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F519B-FE39-455B-AAB5-04A1B9B239D6}"/>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5EF16822-C76D-416F-9AFE-2FDEE5C5FA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5E309-EFA5-4FD6-9FEC-A13842E79496}"/>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049257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E208891-D86B-4705-B009-648B6ACCAC8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BF50F55-2E2C-49E2-8043-FD71A543B2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03B8A2-9EFD-4B12-AA5D-C36FCEC460EA}"/>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0A8DA966-8D89-496C-AC9A-A3EE7E70D6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566547-F86C-4F52-8661-AA8DD56374E9}"/>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698324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0BF04-FDC2-492C-8361-EBA077C110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F328849-C378-4D5F-966A-23EA9E4D1F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3E867EB-7CED-468F-A718-33DACF41BD30}"/>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C4CFC50D-B3EF-4962-B227-C56E222735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BBA69C-678C-42CA-8693-A43FC1EFC018}"/>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444415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37540-92D6-440C-8ADE-FC52F50BBB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39E4921-92F5-4ABF-99DD-0157EEF85B1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C782A6-8D91-4339-BD53-5961AE51C549}"/>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784BAF9C-CADD-4699-996D-D59D78A5C5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2491040-7AD9-4BF2-BACE-D0D6AC7BF16D}"/>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747465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D6CCC-8E52-4B59-A078-FFC793A8DA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4220E3-F8B1-46FE-9402-21F0BB35FE0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99A7D8D-FAF9-47A9-873D-6AB2FD8EE1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DF2D7EE-52F7-47C2-BD27-8FF660BB48D9}"/>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6" name="Footer Placeholder 5">
            <a:extLst>
              <a:ext uri="{FF2B5EF4-FFF2-40B4-BE49-F238E27FC236}">
                <a16:creationId xmlns:a16="http://schemas.microsoft.com/office/drawing/2014/main" id="{4C7FF17C-EE52-4DD2-A8B0-6DD126ABBB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3555F0-AB68-42A9-80BF-BDB2EA125FFB}"/>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251983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6D865-8B9F-451D-B655-88804235FD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90A83B-8256-4411-B7F0-7FDCE9A12BA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136D311-3FF1-493C-B948-65B15521D6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DB1B84C-055A-4C1C-87DB-1D149FDBD3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339FC80-D890-45A7-AADA-E840462C39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CC5C1FD-FFF8-4090-A3DA-0F5BE8385A9D}"/>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8" name="Footer Placeholder 7">
            <a:extLst>
              <a:ext uri="{FF2B5EF4-FFF2-40B4-BE49-F238E27FC236}">
                <a16:creationId xmlns:a16="http://schemas.microsoft.com/office/drawing/2014/main" id="{987C1235-7DF1-4CC1-9244-9284C1EB24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5C25D28-7E55-4BAA-A473-4F946AFB4C2F}"/>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8448911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A4F2F-92D3-4AD4-9C2A-498154E4A0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5834D6-7822-4D06-BF44-D3DF45F8CCC4}"/>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4" name="Footer Placeholder 3">
            <a:extLst>
              <a:ext uri="{FF2B5EF4-FFF2-40B4-BE49-F238E27FC236}">
                <a16:creationId xmlns:a16="http://schemas.microsoft.com/office/drawing/2014/main" id="{CC2A8B41-54CE-4A31-9B0B-C0C4EE4BBE1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4C9583A-7E87-405E-A036-78918203E2B4}"/>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262411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7B94E8-C6BC-4366-8F98-17E7C740F234}"/>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3" name="Footer Placeholder 2">
            <a:extLst>
              <a:ext uri="{FF2B5EF4-FFF2-40B4-BE49-F238E27FC236}">
                <a16:creationId xmlns:a16="http://schemas.microsoft.com/office/drawing/2014/main" id="{7B13B6A6-1622-4B18-BED3-F45B3D9C149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6F0838-5503-4DEE-98C1-12C0A338E1CE}"/>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125720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5A0DF-4557-4778-BC10-B7216C6134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5469E0-9E23-4378-9FF1-456E4545EF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5B477D6-7C40-4706-88C6-84D182C6CA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D6955D-602D-4333-B3DD-BFCA6AAE74E5}"/>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6" name="Footer Placeholder 5">
            <a:extLst>
              <a:ext uri="{FF2B5EF4-FFF2-40B4-BE49-F238E27FC236}">
                <a16:creationId xmlns:a16="http://schemas.microsoft.com/office/drawing/2014/main" id="{C5F29A26-35DE-4C72-94D6-104DC714FE7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0BB755-3E14-43A1-8816-761B3707252C}"/>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2030700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C8E3-0E88-4019-85C4-C4661CA74F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512234-7E32-4C78-AD8B-55C8C2CFD7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3FBCA683-ACD8-4FF0-A2B2-BA37C98873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456645-A930-4720-AE46-E83E4A66F15C}"/>
              </a:ext>
            </a:extLst>
          </p:cNvPr>
          <p:cNvSpPr>
            <a:spLocks noGrp="1"/>
          </p:cNvSpPr>
          <p:nvPr>
            <p:ph type="dt" sz="half" idx="10"/>
          </p:nvPr>
        </p:nvSpPr>
        <p:spPr/>
        <p:txBody>
          <a:bodyPr/>
          <a:lstStyle/>
          <a:p>
            <a:fld id="{FBC2AACE-30FA-4218-8CA4-E3BA12B9BD3B}" type="datetimeFigureOut">
              <a:rPr lang="en-GB" smtClean="0"/>
              <a:t>17/04/2021</a:t>
            </a:fld>
            <a:endParaRPr lang="en-GB"/>
          </a:p>
        </p:txBody>
      </p:sp>
      <p:sp>
        <p:nvSpPr>
          <p:cNvPr id="6" name="Footer Placeholder 5">
            <a:extLst>
              <a:ext uri="{FF2B5EF4-FFF2-40B4-BE49-F238E27FC236}">
                <a16:creationId xmlns:a16="http://schemas.microsoft.com/office/drawing/2014/main" id="{A03772A0-6B47-45CD-B78F-8FF9DC3352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72CD813-AF0C-4B16-B741-4B548D11F4B2}"/>
              </a:ext>
            </a:extLst>
          </p:cNvPr>
          <p:cNvSpPr>
            <a:spLocks noGrp="1"/>
          </p:cNvSpPr>
          <p:nvPr>
            <p:ph type="sldNum" sz="quarter" idx="12"/>
          </p:nvPr>
        </p:nvSpPr>
        <p:spPr/>
        <p:txBody>
          <a:bodyPr/>
          <a:lstStyle/>
          <a:p>
            <a:fld id="{07681AAD-B2BE-44A2-87C0-EEC54A74F5A9}" type="slidenum">
              <a:rPr lang="en-GB" smtClean="0"/>
              <a:t>‹#›</a:t>
            </a:fld>
            <a:endParaRPr lang="en-GB"/>
          </a:p>
        </p:txBody>
      </p:sp>
    </p:spTree>
    <p:extLst>
      <p:ext uri="{BB962C8B-B14F-4D97-AF65-F5344CB8AC3E}">
        <p14:creationId xmlns:p14="http://schemas.microsoft.com/office/powerpoint/2010/main" val="381212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2000" t="5000" r="22000" b="-5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FA06B3-9E01-4B90-9949-0BC7BE1099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93CAF8C-7390-45D3-A76D-B4B45F692E8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20881B-0A0D-43C0-892C-546D3FCE01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C2AACE-30FA-4218-8CA4-E3BA12B9BD3B}" type="datetimeFigureOut">
              <a:rPr lang="en-GB" smtClean="0"/>
              <a:t>17/04/2021</a:t>
            </a:fld>
            <a:endParaRPr lang="en-GB"/>
          </a:p>
        </p:txBody>
      </p:sp>
      <p:sp>
        <p:nvSpPr>
          <p:cNvPr id="5" name="Footer Placeholder 4">
            <a:extLst>
              <a:ext uri="{FF2B5EF4-FFF2-40B4-BE49-F238E27FC236}">
                <a16:creationId xmlns:a16="http://schemas.microsoft.com/office/drawing/2014/main" id="{64916BB8-6D4E-407C-B703-845BC5EB1A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80515F91-90C5-47C3-A28A-898431F594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681AAD-B2BE-44A2-87C0-EEC54A74F5A9}" type="slidenum">
              <a:rPr lang="en-GB" smtClean="0"/>
              <a:t>‹#›</a:t>
            </a:fld>
            <a:endParaRPr lang="en-GB"/>
          </a:p>
        </p:txBody>
      </p:sp>
    </p:spTree>
    <p:extLst>
      <p:ext uri="{BB962C8B-B14F-4D97-AF65-F5344CB8AC3E}">
        <p14:creationId xmlns:p14="http://schemas.microsoft.com/office/powerpoint/2010/main" val="4286173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C1F82-9A70-4F8A-A01D-605D8810EFE7}"/>
              </a:ext>
            </a:extLst>
          </p:cNvPr>
          <p:cNvSpPr>
            <a:spLocks noGrp="1"/>
          </p:cNvSpPr>
          <p:nvPr>
            <p:ph type="ctrTitle"/>
          </p:nvPr>
        </p:nvSpPr>
        <p:spPr>
          <a:xfrm>
            <a:off x="0" y="1041400"/>
            <a:ext cx="12019935" cy="2387600"/>
          </a:xfrm>
        </p:spPr>
        <p:txBody>
          <a:bodyPr>
            <a:normAutofit fontScale="90000"/>
          </a:bodyPr>
          <a:lstStyle/>
          <a:p>
            <a:r>
              <a:rPr lang="en-GB" sz="6600" b="1" dirty="0"/>
              <a:t>Relationships Education</a:t>
            </a:r>
            <a:br>
              <a:rPr lang="en-GB" sz="6600" b="1" dirty="0"/>
            </a:br>
            <a:r>
              <a:rPr lang="en-GB" sz="6600" b="1" dirty="0"/>
              <a:t>Personal, Social and Health Education</a:t>
            </a:r>
          </a:p>
        </p:txBody>
      </p:sp>
      <p:sp>
        <p:nvSpPr>
          <p:cNvPr id="3" name="Subtitle 2">
            <a:extLst>
              <a:ext uri="{FF2B5EF4-FFF2-40B4-BE49-F238E27FC236}">
                <a16:creationId xmlns:a16="http://schemas.microsoft.com/office/drawing/2014/main" id="{581AC175-5CB4-4E1F-88A8-7B4D23910DFE}"/>
              </a:ext>
            </a:extLst>
          </p:cNvPr>
          <p:cNvSpPr>
            <a:spLocks noGrp="1"/>
          </p:cNvSpPr>
          <p:nvPr>
            <p:ph type="subTitle" idx="1"/>
          </p:nvPr>
        </p:nvSpPr>
        <p:spPr>
          <a:xfrm>
            <a:off x="1524000" y="4715542"/>
            <a:ext cx="9144000" cy="1655762"/>
          </a:xfrm>
        </p:spPr>
        <p:txBody>
          <a:bodyPr>
            <a:normAutofit/>
          </a:bodyPr>
          <a:lstStyle/>
          <a:p>
            <a:r>
              <a:rPr lang="en-GB" sz="4800" b="1" dirty="0"/>
              <a:t>2021</a:t>
            </a:r>
          </a:p>
        </p:txBody>
      </p:sp>
    </p:spTree>
    <p:extLst>
      <p:ext uri="{BB962C8B-B14F-4D97-AF65-F5344CB8AC3E}">
        <p14:creationId xmlns:p14="http://schemas.microsoft.com/office/powerpoint/2010/main" val="24151307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E226C6-B0EA-419F-BAEE-1F2F31E1BC81}"/>
              </a:ext>
            </a:extLst>
          </p:cNvPr>
          <p:cNvSpPr>
            <a:spLocks noGrp="1"/>
          </p:cNvSpPr>
          <p:nvPr>
            <p:ph type="title"/>
          </p:nvPr>
        </p:nvSpPr>
        <p:spPr/>
        <p:txBody>
          <a:bodyPr>
            <a:normAutofit/>
          </a:bodyPr>
          <a:lstStyle/>
          <a:p>
            <a:pPr algn="ctr"/>
            <a:r>
              <a:rPr lang="en-GB" sz="5400" b="1" dirty="0"/>
              <a:t>Parent and carer valued input</a:t>
            </a:r>
          </a:p>
        </p:txBody>
      </p:sp>
      <p:sp>
        <p:nvSpPr>
          <p:cNvPr id="3" name="Content Placeholder 2">
            <a:extLst>
              <a:ext uri="{FF2B5EF4-FFF2-40B4-BE49-F238E27FC236}">
                <a16:creationId xmlns:a16="http://schemas.microsoft.com/office/drawing/2014/main" id="{8077E410-3E29-4147-8F54-FADF6B0FA56C}"/>
              </a:ext>
            </a:extLst>
          </p:cNvPr>
          <p:cNvSpPr>
            <a:spLocks noGrp="1"/>
          </p:cNvSpPr>
          <p:nvPr>
            <p:ph idx="1"/>
          </p:nvPr>
        </p:nvSpPr>
        <p:spPr>
          <a:xfrm>
            <a:off x="838200" y="1825624"/>
            <a:ext cx="10515600" cy="4567801"/>
          </a:xfrm>
        </p:spPr>
        <p:txBody>
          <a:bodyPr>
            <a:normAutofit/>
          </a:bodyPr>
          <a:lstStyle/>
          <a:p>
            <a:r>
              <a:rPr lang="en-GB" dirty="0"/>
              <a:t>Guidance states that p</a:t>
            </a:r>
            <a:r>
              <a:rPr lang="en-GB" sz="2800" dirty="0"/>
              <a:t>arents (and carers) are the </a:t>
            </a:r>
            <a:r>
              <a:rPr lang="en-GB" sz="2800" b="1" dirty="0"/>
              <a:t>prime educators </a:t>
            </a:r>
            <a:r>
              <a:rPr lang="en-GB" sz="2800" dirty="0"/>
              <a:t>for children on …these matters. Schools complement and reinforce this role…building on what pupils learn at home...</a:t>
            </a:r>
          </a:p>
          <a:p>
            <a:pPr marL="0" indent="0">
              <a:buNone/>
            </a:pPr>
            <a:endParaRPr lang="en-GB" sz="2800" dirty="0"/>
          </a:p>
          <a:p>
            <a:r>
              <a:rPr lang="en-GB" sz="2800" dirty="0"/>
              <a:t>Parents have the </a:t>
            </a:r>
            <a:r>
              <a:rPr lang="en-GB" sz="2800" b="1" dirty="0"/>
              <a:t>right to request that their child be withdrawn </a:t>
            </a:r>
            <a:r>
              <a:rPr lang="en-GB" sz="2800" dirty="0"/>
              <a:t>from some or all of sex education that primary schools deliver, that is not part of the National Curriculum for Science.</a:t>
            </a:r>
          </a:p>
          <a:p>
            <a:endParaRPr lang="en-GB" sz="2800" dirty="0"/>
          </a:p>
          <a:p>
            <a:r>
              <a:rPr lang="en-GB" sz="2800" dirty="0"/>
              <a:t>Schools must </a:t>
            </a:r>
            <a:r>
              <a:rPr lang="en-GB" sz="2800" b="1" dirty="0"/>
              <a:t>consult parents in developing and reviewing their RSE policy</a:t>
            </a:r>
            <a:r>
              <a:rPr lang="en-GB" sz="2800" dirty="0"/>
              <a:t>. </a:t>
            </a:r>
            <a:endParaRPr lang="en-GB" sz="2400" dirty="0"/>
          </a:p>
          <a:p>
            <a:endParaRPr lang="en-GB" dirty="0"/>
          </a:p>
        </p:txBody>
      </p:sp>
    </p:spTree>
    <p:extLst>
      <p:ext uri="{BB962C8B-B14F-4D97-AF65-F5344CB8AC3E}">
        <p14:creationId xmlns:p14="http://schemas.microsoft.com/office/powerpoint/2010/main" val="2195724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98137-9F31-4321-BF8C-BBC2383E64E9}"/>
              </a:ext>
            </a:extLst>
          </p:cNvPr>
          <p:cNvSpPr>
            <a:spLocks noGrp="1"/>
          </p:cNvSpPr>
          <p:nvPr>
            <p:ph type="title"/>
          </p:nvPr>
        </p:nvSpPr>
        <p:spPr/>
        <p:txBody>
          <a:bodyPr>
            <a:normAutofit/>
          </a:bodyPr>
          <a:lstStyle/>
          <a:p>
            <a:pPr algn="ctr"/>
            <a:r>
              <a:rPr lang="en-GB" sz="4800" b="1" dirty="0"/>
              <a:t>Timeline of Implementation of SCARF</a:t>
            </a:r>
          </a:p>
        </p:txBody>
      </p:sp>
      <p:sp>
        <p:nvSpPr>
          <p:cNvPr id="4" name="Arrow: Right 3">
            <a:extLst>
              <a:ext uri="{FF2B5EF4-FFF2-40B4-BE49-F238E27FC236}">
                <a16:creationId xmlns:a16="http://schemas.microsoft.com/office/drawing/2014/main" id="{FCE41EBB-1D9A-4744-84F8-4D81C92BFC68}"/>
              </a:ext>
            </a:extLst>
          </p:cNvPr>
          <p:cNvSpPr/>
          <p:nvPr/>
        </p:nvSpPr>
        <p:spPr>
          <a:xfrm>
            <a:off x="46009" y="3082413"/>
            <a:ext cx="11612592" cy="693174"/>
          </a:xfrm>
          <a:prstGeom prst="rightArrow">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D222FF4A-FFF1-4407-B5D3-FD8AFECA3C38}"/>
              </a:ext>
            </a:extLst>
          </p:cNvPr>
          <p:cNvSpPr txBox="1"/>
          <p:nvPr/>
        </p:nvSpPr>
        <p:spPr>
          <a:xfrm>
            <a:off x="159869" y="3212666"/>
            <a:ext cx="11193932" cy="369332"/>
          </a:xfrm>
          <a:prstGeom prst="rect">
            <a:avLst/>
          </a:prstGeom>
          <a:noFill/>
        </p:spPr>
        <p:txBody>
          <a:bodyPr wrap="square" rtlCol="0">
            <a:spAutoFit/>
          </a:bodyPr>
          <a:lstStyle/>
          <a:p>
            <a:r>
              <a:rPr lang="en-GB" b="1" dirty="0">
                <a:solidFill>
                  <a:schemeClr val="bg1"/>
                </a:solidFill>
              </a:rPr>
              <a:t>April		May		June		July		August		September</a:t>
            </a:r>
          </a:p>
        </p:txBody>
      </p:sp>
      <p:sp>
        <p:nvSpPr>
          <p:cNvPr id="8" name="TextBox 7">
            <a:extLst>
              <a:ext uri="{FF2B5EF4-FFF2-40B4-BE49-F238E27FC236}">
                <a16:creationId xmlns:a16="http://schemas.microsoft.com/office/drawing/2014/main" id="{CB1A208F-5CA9-40B5-B92E-D9F8445E15C9}"/>
              </a:ext>
            </a:extLst>
          </p:cNvPr>
          <p:cNvSpPr txBox="1"/>
          <p:nvPr/>
        </p:nvSpPr>
        <p:spPr>
          <a:xfrm>
            <a:off x="-229216" y="1897981"/>
            <a:ext cx="2134831" cy="338554"/>
          </a:xfrm>
          <a:prstGeom prst="rect">
            <a:avLst/>
          </a:prstGeom>
          <a:noFill/>
        </p:spPr>
        <p:txBody>
          <a:bodyPr wrap="square" rtlCol="0">
            <a:spAutoFit/>
          </a:bodyPr>
          <a:lstStyle/>
          <a:p>
            <a:pPr algn="ctr"/>
            <a:r>
              <a:rPr lang="en-GB" sz="1600" dirty="0"/>
              <a:t>Letter to parents</a:t>
            </a:r>
          </a:p>
        </p:txBody>
      </p:sp>
      <p:sp>
        <p:nvSpPr>
          <p:cNvPr id="9" name="TextBox 8">
            <a:extLst>
              <a:ext uri="{FF2B5EF4-FFF2-40B4-BE49-F238E27FC236}">
                <a16:creationId xmlns:a16="http://schemas.microsoft.com/office/drawing/2014/main" id="{A81A45D4-3309-4AA7-ABBE-C55861321A35}"/>
              </a:ext>
            </a:extLst>
          </p:cNvPr>
          <p:cNvSpPr txBox="1"/>
          <p:nvPr/>
        </p:nvSpPr>
        <p:spPr>
          <a:xfrm>
            <a:off x="46009" y="2524994"/>
            <a:ext cx="2271252" cy="584775"/>
          </a:xfrm>
          <a:prstGeom prst="rect">
            <a:avLst/>
          </a:prstGeom>
          <a:noFill/>
        </p:spPr>
        <p:txBody>
          <a:bodyPr wrap="square" rtlCol="0">
            <a:spAutoFit/>
          </a:bodyPr>
          <a:lstStyle/>
          <a:p>
            <a:pPr algn="ctr"/>
            <a:r>
              <a:rPr lang="en-GB" sz="1600" dirty="0"/>
              <a:t>Presentation address to parents</a:t>
            </a:r>
          </a:p>
        </p:txBody>
      </p:sp>
      <p:sp>
        <p:nvSpPr>
          <p:cNvPr id="10" name="TextBox 9">
            <a:extLst>
              <a:ext uri="{FF2B5EF4-FFF2-40B4-BE49-F238E27FC236}">
                <a16:creationId xmlns:a16="http://schemas.microsoft.com/office/drawing/2014/main" id="{120F23D1-AF9E-4552-9FB9-726EF350B66D}"/>
              </a:ext>
            </a:extLst>
          </p:cNvPr>
          <p:cNvSpPr txBox="1"/>
          <p:nvPr/>
        </p:nvSpPr>
        <p:spPr>
          <a:xfrm>
            <a:off x="373024" y="3802300"/>
            <a:ext cx="2662687" cy="1815882"/>
          </a:xfrm>
          <a:prstGeom prst="rect">
            <a:avLst/>
          </a:prstGeom>
          <a:noFill/>
        </p:spPr>
        <p:txBody>
          <a:bodyPr wrap="square" rtlCol="0">
            <a:spAutoFit/>
          </a:bodyPr>
          <a:lstStyle/>
          <a:p>
            <a:pPr algn="ctr"/>
            <a:r>
              <a:rPr lang="en-GB" sz="1600" dirty="0"/>
              <a:t>Available online for parents:</a:t>
            </a:r>
          </a:p>
          <a:p>
            <a:pPr marL="457200" indent="-457200">
              <a:buAutoNum type="arabicPeriod"/>
            </a:pPr>
            <a:r>
              <a:rPr lang="en-GB" sz="1600" dirty="0"/>
              <a:t>Introductory RSE/ PSHE PowerPoint</a:t>
            </a:r>
          </a:p>
          <a:p>
            <a:pPr marL="457200" indent="-457200">
              <a:buAutoNum type="arabicPeriod"/>
            </a:pPr>
            <a:r>
              <a:rPr lang="en-GB" sz="1600" dirty="0"/>
              <a:t>RSE Policy</a:t>
            </a:r>
          </a:p>
          <a:p>
            <a:pPr marL="457200" indent="-457200">
              <a:buAutoNum type="arabicPeriod"/>
            </a:pPr>
            <a:r>
              <a:rPr lang="en-GB" sz="1600" dirty="0"/>
              <a:t>Long term planning</a:t>
            </a:r>
          </a:p>
          <a:p>
            <a:pPr marL="457200" indent="-457200">
              <a:buAutoNum type="arabicPeriod"/>
            </a:pPr>
            <a:r>
              <a:rPr lang="en-GB" sz="1600" dirty="0"/>
              <a:t>Sample material</a:t>
            </a:r>
          </a:p>
          <a:p>
            <a:pPr marL="457200" indent="-457200">
              <a:buAutoNum type="arabicPeriod"/>
            </a:pPr>
            <a:r>
              <a:rPr lang="en-GB" sz="1600" dirty="0"/>
              <a:t>Guide for parents</a:t>
            </a:r>
          </a:p>
        </p:txBody>
      </p:sp>
      <p:sp>
        <p:nvSpPr>
          <p:cNvPr id="11" name="TextBox 10">
            <a:extLst>
              <a:ext uri="{FF2B5EF4-FFF2-40B4-BE49-F238E27FC236}">
                <a16:creationId xmlns:a16="http://schemas.microsoft.com/office/drawing/2014/main" id="{418B17D3-A9B5-46EE-A13D-E30ADDF45A4E}"/>
              </a:ext>
            </a:extLst>
          </p:cNvPr>
          <p:cNvSpPr txBox="1"/>
          <p:nvPr/>
        </p:nvSpPr>
        <p:spPr>
          <a:xfrm>
            <a:off x="2340684" y="2548044"/>
            <a:ext cx="1919139" cy="584775"/>
          </a:xfrm>
          <a:prstGeom prst="rect">
            <a:avLst/>
          </a:prstGeom>
          <a:noFill/>
        </p:spPr>
        <p:txBody>
          <a:bodyPr wrap="square" rtlCol="0">
            <a:spAutoFit/>
          </a:bodyPr>
          <a:lstStyle>
            <a:defPPr>
              <a:defRPr lang="en-US"/>
            </a:defPPr>
            <a:lvl1pPr algn="ctr">
              <a:defRPr sz="2000"/>
            </a:lvl1pPr>
          </a:lstStyle>
          <a:p>
            <a:r>
              <a:rPr lang="en-GB" sz="1600" dirty="0"/>
              <a:t>Parent and Teacher Questionnaires</a:t>
            </a:r>
          </a:p>
        </p:txBody>
      </p:sp>
      <p:sp>
        <p:nvSpPr>
          <p:cNvPr id="12" name="TextBox 11">
            <a:extLst>
              <a:ext uri="{FF2B5EF4-FFF2-40B4-BE49-F238E27FC236}">
                <a16:creationId xmlns:a16="http://schemas.microsoft.com/office/drawing/2014/main" id="{24869343-7773-4B97-AED0-4F77965C81AB}"/>
              </a:ext>
            </a:extLst>
          </p:cNvPr>
          <p:cNvSpPr txBox="1"/>
          <p:nvPr/>
        </p:nvSpPr>
        <p:spPr>
          <a:xfrm>
            <a:off x="4797265" y="2501566"/>
            <a:ext cx="1919139" cy="584775"/>
          </a:xfrm>
          <a:prstGeom prst="rect">
            <a:avLst/>
          </a:prstGeom>
          <a:noFill/>
        </p:spPr>
        <p:txBody>
          <a:bodyPr wrap="square" rtlCol="0">
            <a:spAutoFit/>
          </a:bodyPr>
          <a:lstStyle/>
          <a:p>
            <a:pPr algn="ctr"/>
            <a:r>
              <a:rPr lang="en-GB" sz="1600" dirty="0"/>
              <a:t>Teachers start teaching content</a:t>
            </a:r>
          </a:p>
        </p:txBody>
      </p:sp>
      <p:sp>
        <p:nvSpPr>
          <p:cNvPr id="13" name="TextBox 12">
            <a:extLst>
              <a:ext uri="{FF2B5EF4-FFF2-40B4-BE49-F238E27FC236}">
                <a16:creationId xmlns:a16="http://schemas.microsoft.com/office/drawing/2014/main" id="{DF059AE8-9E8A-4261-9B20-9B85458CE4D9}"/>
              </a:ext>
            </a:extLst>
          </p:cNvPr>
          <p:cNvSpPr txBox="1"/>
          <p:nvPr/>
        </p:nvSpPr>
        <p:spPr>
          <a:xfrm>
            <a:off x="9978033" y="1988892"/>
            <a:ext cx="1919139" cy="1077218"/>
          </a:xfrm>
          <a:prstGeom prst="rect">
            <a:avLst/>
          </a:prstGeom>
          <a:noFill/>
        </p:spPr>
        <p:txBody>
          <a:bodyPr wrap="square" rtlCol="0">
            <a:spAutoFit/>
          </a:bodyPr>
          <a:lstStyle/>
          <a:p>
            <a:pPr algn="ctr"/>
            <a:r>
              <a:rPr lang="en-GB" sz="1600" dirty="0"/>
              <a:t>Teachers continue teaching agreed content- Work in Progress 2021-2022</a:t>
            </a:r>
          </a:p>
        </p:txBody>
      </p:sp>
      <p:sp>
        <p:nvSpPr>
          <p:cNvPr id="14" name="TextBox 13">
            <a:extLst>
              <a:ext uri="{FF2B5EF4-FFF2-40B4-BE49-F238E27FC236}">
                <a16:creationId xmlns:a16="http://schemas.microsoft.com/office/drawing/2014/main" id="{BEF4B0AE-7FFD-4E41-B172-308E0E28AE7D}"/>
              </a:ext>
            </a:extLst>
          </p:cNvPr>
          <p:cNvSpPr txBox="1"/>
          <p:nvPr/>
        </p:nvSpPr>
        <p:spPr>
          <a:xfrm>
            <a:off x="3559145" y="3775587"/>
            <a:ext cx="1919139" cy="1323439"/>
          </a:xfrm>
          <a:prstGeom prst="rect">
            <a:avLst/>
          </a:prstGeom>
          <a:noFill/>
        </p:spPr>
        <p:txBody>
          <a:bodyPr wrap="square" rtlCol="0">
            <a:spAutoFit/>
          </a:bodyPr>
          <a:lstStyle/>
          <a:p>
            <a:pPr algn="ctr"/>
            <a:r>
              <a:rPr lang="en-GB" sz="1600" dirty="0"/>
              <a:t>Parent video consultation drop in- to answer any queries from questionnaires</a:t>
            </a:r>
          </a:p>
        </p:txBody>
      </p:sp>
      <p:sp>
        <p:nvSpPr>
          <p:cNvPr id="16" name="TextBox 15">
            <a:extLst>
              <a:ext uri="{FF2B5EF4-FFF2-40B4-BE49-F238E27FC236}">
                <a16:creationId xmlns:a16="http://schemas.microsoft.com/office/drawing/2014/main" id="{20E2370A-0B9E-4B6E-B566-71CAC3EA5B82}"/>
              </a:ext>
            </a:extLst>
          </p:cNvPr>
          <p:cNvSpPr txBox="1"/>
          <p:nvPr/>
        </p:nvSpPr>
        <p:spPr>
          <a:xfrm>
            <a:off x="10153437" y="3841613"/>
            <a:ext cx="1919139" cy="830997"/>
          </a:xfrm>
          <a:prstGeom prst="rect">
            <a:avLst/>
          </a:prstGeom>
          <a:noFill/>
        </p:spPr>
        <p:txBody>
          <a:bodyPr wrap="square" rtlCol="0">
            <a:spAutoFit/>
          </a:bodyPr>
          <a:lstStyle/>
          <a:p>
            <a:pPr algn="ctr"/>
            <a:r>
              <a:rPr lang="en-GB" sz="1600" dirty="0"/>
              <a:t>Ongoing consultation with parents</a:t>
            </a:r>
          </a:p>
        </p:txBody>
      </p:sp>
    </p:spTree>
    <p:extLst>
      <p:ext uri="{BB962C8B-B14F-4D97-AF65-F5344CB8AC3E}">
        <p14:creationId xmlns:p14="http://schemas.microsoft.com/office/powerpoint/2010/main" val="507652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3C72C-B725-406E-9881-817A5F3264C9}"/>
              </a:ext>
            </a:extLst>
          </p:cNvPr>
          <p:cNvSpPr>
            <a:spLocks noGrp="1"/>
          </p:cNvSpPr>
          <p:nvPr>
            <p:ph type="title"/>
          </p:nvPr>
        </p:nvSpPr>
        <p:spPr/>
        <p:txBody>
          <a:bodyPr>
            <a:normAutofit/>
          </a:bodyPr>
          <a:lstStyle/>
          <a:p>
            <a:pPr algn="ctr"/>
            <a:r>
              <a:rPr lang="en-GB" sz="6000" b="1" i="1" dirty="0"/>
              <a:t>Moving Forward</a:t>
            </a:r>
          </a:p>
        </p:txBody>
      </p:sp>
      <p:sp>
        <p:nvSpPr>
          <p:cNvPr id="3" name="Content Placeholder 2">
            <a:extLst>
              <a:ext uri="{FF2B5EF4-FFF2-40B4-BE49-F238E27FC236}">
                <a16:creationId xmlns:a16="http://schemas.microsoft.com/office/drawing/2014/main" id="{8BC8C0DA-EAEB-48D0-B247-65C1FC1DC790}"/>
              </a:ext>
            </a:extLst>
          </p:cNvPr>
          <p:cNvSpPr>
            <a:spLocks noGrp="1"/>
          </p:cNvSpPr>
          <p:nvPr>
            <p:ph idx="1"/>
          </p:nvPr>
        </p:nvSpPr>
        <p:spPr/>
        <p:txBody>
          <a:bodyPr>
            <a:normAutofit lnSpcReduction="10000"/>
          </a:bodyPr>
          <a:lstStyle/>
          <a:p>
            <a:r>
              <a:rPr lang="en-GB" sz="3600" dirty="0"/>
              <a:t>Over the coming year, we look forward to working together to design a curriculum which meets the ever-growing needs of our pupils in their dramatically changing world.</a:t>
            </a:r>
          </a:p>
          <a:p>
            <a:r>
              <a:rPr lang="en-GB" sz="3600" dirty="0"/>
              <a:t>Should you have any concerns, please feel free to contact Mr Booth at any time.</a:t>
            </a:r>
          </a:p>
          <a:p>
            <a:r>
              <a:rPr lang="en-GB" sz="3600" dirty="0"/>
              <a:t>As always, thank you for the amazing parental support, which we are so lucky to receive here at Forest.</a:t>
            </a:r>
          </a:p>
        </p:txBody>
      </p:sp>
    </p:spTree>
    <p:extLst>
      <p:ext uri="{BB962C8B-B14F-4D97-AF65-F5344CB8AC3E}">
        <p14:creationId xmlns:p14="http://schemas.microsoft.com/office/powerpoint/2010/main" val="1051870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2A8A0-60DB-443C-88E7-BA105820B497}"/>
              </a:ext>
            </a:extLst>
          </p:cNvPr>
          <p:cNvSpPr>
            <a:spLocks noGrp="1"/>
          </p:cNvSpPr>
          <p:nvPr>
            <p:ph type="title"/>
          </p:nvPr>
        </p:nvSpPr>
        <p:spPr/>
        <p:txBody>
          <a:bodyPr/>
          <a:lstStyle/>
          <a:p>
            <a:pPr algn="ctr"/>
            <a:r>
              <a:rPr lang="en-GB" sz="7200" b="1" dirty="0"/>
              <a:t>RSE Background</a:t>
            </a:r>
            <a:endParaRPr lang="en-GB" b="1" dirty="0"/>
          </a:p>
        </p:txBody>
      </p:sp>
      <p:sp>
        <p:nvSpPr>
          <p:cNvPr id="3" name="Content Placeholder 2">
            <a:extLst>
              <a:ext uri="{FF2B5EF4-FFF2-40B4-BE49-F238E27FC236}">
                <a16:creationId xmlns:a16="http://schemas.microsoft.com/office/drawing/2014/main" id="{D95EE0E9-E100-42C5-A64B-86A5CD5E9CCB}"/>
              </a:ext>
            </a:extLst>
          </p:cNvPr>
          <p:cNvSpPr>
            <a:spLocks noGrp="1"/>
          </p:cNvSpPr>
          <p:nvPr>
            <p:ph idx="1"/>
          </p:nvPr>
        </p:nvSpPr>
        <p:spPr/>
        <p:txBody>
          <a:bodyPr>
            <a:normAutofit fontScale="92500"/>
          </a:bodyPr>
          <a:lstStyle/>
          <a:p>
            <a:r>
              <a:rPr lang="en-GB" sz="2400" b="1" dirty="0"/>
              <a:t>Following a public consultation which closed in November 2018, the Government has issued revised guidance on Relationships Education, RSE and Health Education. </a:t>
            </a:r>
          </a:p>
          <a:p>
            <a:r>
              <a:rPr lang="en-GB" altLang="en-US" sz="2400" b="1" dirty="0"/>
              <a:t>From September 2020, Relationships Education is statutory in primary schools and the DfE strongly encourages them to continue teaching age-appropriate sex education. </a:t>
            </a:r>
          </a:p>
          <a:p>
            <a:pPr marL="0" indent="0">
              <a:buNone/>
            </a:pPr>
            <a:endParaRPr lang="en-GB" altLang="en-US" sz="2400" baseline="0" dirty="0">
              <a:latin typeface="Arial" panose="020B0604020202020204" pitchFamily="34" charset="0"/>
              <a:ea typeface="ヒラギノ角ゴ Pro W3" charset="-128"/>
            </a:endParaRPr>
          </a:p>
          <a:p>
            <a:pPr>
              <a:buNone/>
            </a:pPr>
            <a:r>
              <a:rPr lang="en-GB" sz="2400" i="1" dirty="0"/>
              <a:t>“This compulsory subject has been introduced to help to keep children safe; prepare them for the world in which they are growing up, including the laws as they relate to relationships, sex and health; to help foster respect for others and for difference.”</a:t>
            </a:r>
          </a:p>
          <a:p>
            <a:pPr algn="r">
              <a:buNone/>
            </a:pPr>
            <a:endParaRPr lang="en-US" altLang="en-US" sz="1400" b="1" dirty="0"/>
          </a:p>
          <a:p>
            <a:pPr algn="r">
              <a:buNone/>
            </a:pPr>
            <a:r>
              <a:rPr lang="en-US" altLang="en-US" sz="2200" b="1" i="1" dirty="0"/>
              <a:t>Damian Hinds – Secretary of State for Education  </a:t>
            </a:r>
          </a:p>
          <a:p>
            <a:pPr algn="r">
              <a:buNone/>
            </a:pPr>
            <a:r>
              <a:rPr lang="en-US" altLang="en-US" sz="2200" b="1" i="1" dirty="0"/>
              <a:t>							  February 25</a:t>
            </a:r>
            <a:r>
              <a:rPr lang="en-US" altLang="en-US" sz="2200" b="1" i="1" baseline="30000" dirty="0"/>
              <a:t>th</a:t>
            </a:r>
            <a:r>
              <a:rPr lang="en-US" altLang="en-US" sz="2200" b="1" i="1" dirty="0"/>
              <a:t> 2019</a:t>
            </a:r>
          </a:p>
          <a:p>
            <a:pPr marL="457200" indent="-457200" eaLnBrk="0" fontAlgn="base" hangingPunct="0">
              <a:spcBef>
                <a:spcPct val="0"/>
              </a:spcBef>
              <a:spcAft>
                <a:spcPct val="0"/>
              </a:spcAft>
            </a:pPr>
            <a:endParaRPr lang="en-US" altLang="en-US" sz="1600" dirty="0"/>
          </a:p>
          <a:p>
            <a:pPr marL="457200" indent="-457200" eaLnBrk="0" fontAlgn="base" hangingPunct="0">
              <a:spcBef>
                <a:spcPct val="0"/>
              </a:spcBef>
              <a:spcAft>
                <a:spcPct val="0"/>
              </a:spcAft>
            </a:pPr>
            <a:endParaRPr lang="en-US" altLang="en-US" sz="1600" dirty="0"/>
          </a:p>
          <a:p>
            <a:endParaRPr lang="en-GB" altLang="en-US" sz="2400" dirty="0">
              <a:latin typeface="Arial" panose="020B0604020202020204" pitchFamily="34" charset="0"/>
              <a:ea typeface="ヒラギノ角ゴ Pro W3" charset="-128"/>
            </a:endParaRPr>
          </a:p>
          <a:p>
            <a:endParaRPr lang="en-GB" b="1" dirty="0">
              <a:latin typeface="+mj-lt"/>
            </a:endParaRPr>
          </a:p>
        </p:txBody>
      </p:sp>
      <p:pic>
        <p:nvPicPr>
          <p:cNvPr id="4" name="Picture 3">
            <a:extLst>
              <a:ext uri="{FF2B5EF4-FFF2-40B4-BE49-F238E27FC236}">
                <a16:creationId xmlns:a16="http://schemas.microsoft.com/office/drawing/2014/main" id="{56E2C2F5-2A0C-4402-86FD-86491FC64AE3}"/>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1502" y="91777"/>
            <a:ext cx="2737341" cy="1536325"/>
          </a:xfrm>
          <a:prstGeom prst="rect">
            <a:avLst/>
          </a:prstGeom>
        </p:spPr>
      </p:pic>
    </p:spTree>
    <p:extLst>
      <p:ext uri="{BB962C8B-B14F-4D97-AF65-F5344CB8AC3E}">
        <p14:creationId xmlns:p14="http://schemas.microsoft.com/office/powerpoint/2010/main" val="263339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circle(in)">
                                      <p:cBhvr>
                                        <p:cTn id="7" dur="2000"/>
                                        <p:tgtEl>
                                          <p:spTgt spid="3">
                                            <p:txEl>
                                              <p:pRg st="3" end="3"/>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circle(in)">
                                      <p:cBhvr>
                                        <p:cTn id="10" dur="2000"/>
                                        <p:tgtEl>
                                          <p:spTgt spid="3">
                                            <p:txEl>
                                              <p:pRg st="5" end="5"/>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circle(in)">
                                      <p:cBhvr>
                                        <p:cTn id="13"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66E3E-AB1F-4D9B-B0E7-A53A0200D40E}"/>
              </a:ext>
            </a:extLst>
          </p:cNvPr>
          <p:cNvSpPr>
            <a:spLocks noGrp="1"/>
          </p:cNvSpPr>
          <p:nvPr>
            <p:ph type="title"/>
          </p:nvPr>
        </p:nvSpPr>
        <p:spPr/>
        <p:txBody>
          <a:bodyPr>
            <a:normAutofit/>
          </a:bodyPr>
          <a:lstStyle/>
          <a:p>
            <a:pPr algn="ctr"/>
            <a:r>
              <a:rPr lang="en-GB" sz="6000" b="1" dirty="0">
                <a:cs typeface="Arial" panose="020B0604020202020204" pitchFamily="34" charset="0"/>
              </a:rPr>
              <a:t>PSHE</a:t>
            </a:r>
            <a:endParaRPr lang="en-GB" dirty="0"/>
          </a:p>
        </p:txBody>
      </p:sp>
      <p:sp>
        <p:nvSpPr>
          <p:cNvPr id="3" name="Content Placeholder 2">
            <a:extLst>
              <a:ext uri="{FF2B5EF4-FFF2-40B4-BE49-F238E27FC236}">
                <a16:creationId xmlns:a16="http://schemas.microsoft.com/office/drawing/2014/main" id="{33EB7F6C-F8F3-45CE-965C-A2F99D23E0A7}"/>
              </a:ext>
            </a:extLst>
          </p:cNvPr>
          <p:cNvSpPr>
            <a:spLocks noGrp="1"/>
          </p:cNvSpPr>
          <p:nvPr>
            <p:ph idx="1"/>
          </p:nvPr>
        </p:nvSpPr>
        <p:spPr>
          <a:xfrm>
            <a:off x="838200" y="1825625"/>
            <a:ext cx="10515600" cy="4667250"/>
          </a:xfrm>
        </p:spPr>
        <p:txBody>
          <a:bodyPr>
            <a:normAutofit lnSpcReduction="10000"/>
          </a:bodyPr>
          <a:lstStyle/>
          <a:p>
            <a:r>
              <a:rPr lang="en-GB" dirty="0"/>
              <a:t>In addition to our new RSE scheme, we will continue with the teaching of PSHE (Personal, Social Health Education).</a:t>
            </a:r>
          </a:p>
          <a:p>
            <a:r>
              <a:rPr lang="en-GB" dirty="0"/>
              <a:t>There are many overlapping topics throughout each year group.</a:t>
            </a:r>
          </a:p>
          <a:p>
            <a:r>
              <a:rPr lang="en-GB" dirty="0"/>
              <a:t>Some additional topics, which have become increasingly important in our ever-changing, modern world include:</a:t>
            </a:r>
          </a:p>
          <a:p>
            <a:pPr marL="0" lvl="0" indent="0" algn="ctr">
              <a:lnSpc>
                <a:spcPct val="90000"/>
              </a:lnSpc>
              <a:spcBef>
                <a:spcPts val="1000"/>
              </a:spcBef>
              <a:buNone/>
            </a:pPr>
            <a:r>
              <a:rPr lang="en-GB" sz="4000" b="1" dirty="0">
                <a:latin typeface="+mj-lt"/>
                <a:cs typeface="Arial" panose="020B0604020202020204" pitchFamily="34" charset="0"/>
              </a:rPr>
              <a:t>Mental Wellbeing</a:t>
            </a:r>
          </a:p>
          <a:p>
            <a:pPr marL="0" lvl="0" indent="0" algn="ctr">
              <a:lnSpc>
                <a:spcPct val="90000"/>
              </a:lnSpc>
              <a:spcBef>
                <a:spcPts val="1000"/>
              </a:spcBef>
              <a:buNone/>
            </a:pPr>
            <a:r>
              <a:rPr lang="en-GB" sz="4000" b="1" dirty="0">
                <a:latin typeface="+mj-lt"/>
                <a:cs typeface="Arial" panose="020B0604020202020204" pitchFamily="34" charset="0"/>
              </a:rPr>
              <a:t> Internet Safety and harms</a:t>
            </a:r>
          </a:p>
          <a:p>
            <a:pPr marL="0" lvl="0" indent="0" algn="ctr">
              <a:lnSpc>
                <a:spcPct val="90000"/>
              </a:lnSpc>
              <a:spcBef>
                <a:spcPts val="1000"/>
              </a:spcBef>
              <a:buNone/>
            </a:pPr>
            <a:r>
              <a:rPr lang="en-GB" sz="4000" b="1" dirty="0">
                <a:latin typeface="+mj-lt"/>
                <a:cs typeface="Arial" panose="020B0604020202020204" pitchFamily="34" charset="0"/>
              </a:rPr>
              <a:t>Health and prevention </a:t>
            </a:r>
          </a:p>
          <a:p>
            <a:pPr marL="0" lvl="0" indent="0" algn="ctr">
              <a:lnSpc>
                <a:spcPct val="90000"/>
              </a:lnSpc>
              <a:spcBef>
                <a:spcPts val="1000"/>
              </a:spcBef>
              <a:buNone/>
            </a:pPr>
            <a:r>
              <a:rPr lang="en-GB" sz="4000" b="1" dirty="0">
                <a:latin typeface="+mj-lt"/>
                <a:cs typeface="Arial" panose="020B0604020202020204" pitchFamily="34" charset="0"/>
              </a:rPr>
              <a:t> Changing adolescent body</a:t>
            </a:r>
            <a:r>
              <a:rPr lang="en-GB" sz="3200" b="1" dirty="0">
                <a:latin typeface="+mj-lt"/>
                <a:cs typeface="Arial" panose="020B0604020202020204" pitchFamily="34" charset="0"/>
              </a:rPr>
              <a:t> </a:t>
            </a:r>
          </a:p>
          <a:p>
            <a:endParaRPr lang="en-GB" dirty="0"/>
          </a:p>
          <a:p>
            <a:endParaRPr lang="en-GB" dirty="0"/>
          </a:p>
        </p:txBody>
      </p:sp>
      <p:pic>
        <p:nvPicPr>
          <p:cNvPr id="4" name="Content Placeholder 3">
            <a:extLst>
              <a:ext uri="{FF2B5EF4-FFF2-40B4-BE49-F238E27FC236}">
                <a16:creationId xmlns:a16="http://schemas.microsoft.com/office/drawing/2014/main" id="{B32A8BB2-68A1-4131-9921-512D256266A2}"/>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095" t="1" r="37908" b="80643"/>
          <a:stretch/>
        </p:blipFill>
        <p:spPr bwMode="auto">
          <a:xfrm>
            <a:off x="73742" y="0"/>
            <a:ext cx="4210665" cy="1098407"/>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77708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248AC-2670-49CA-81B8-13BDC6738C39}"/>
              </a:ext>
            </a:extLst>
          </p:cNvPr>
          <p:cNvSpPr>
            <a:spLocks noGrp="1"/>
          </p:cNvSpPr>
          <p:nvPr>
            <p:ph type="title"/>
          </p:nvPr>
        </p:nvSpPr>
        <p:spPr/>
        <p:txBody>
          <a:bodyPr>
            <a:normAutofit/>
          </a:bodyPr>
          <a:lstStyle/>
          <a:p>
            <a:pPr algn="ctr"/>
            <a:r>
              <a:rPr lang="en-GB" sz="6000" b="1" dirty="0"/>
              <a:t>Cross-curricular</a:t>
            </a:r>
          </a:p>
        </p:txBody>
      </p:sp>
      <p:sp>
        <p:nvSpPr>
          <p:cNvPr id="3" name="Content Placeholder 2">
            <a:extLst>
              <a:ext uri="{FF2B5EF4-FFF2-40B4-BE49-F238E27FC236}">
                <a16:creationId xmlns:a16="http://schemas.microsoft.com/office/drawing/2014/main" id="{73D4254B-E67A-4B75-883F-5B4C73A36065}"/>
              </a:ext>
            </a:extLst>
          </p:cNvPr>
          <p:cNvSpPr>
            <a:spLocks noGrp="1"/>
          </p:cNvSpPr>
          <p:nvPr>
            <p:ph idx="1"/>
          </p:nvPr>
        </p:nvSpPr>
        <p:spPr/>
        <p:txBody>
          <a:bodyPr>
            <a:normAutofit/>
          </a:bodyPr>
          <a:lstStyle/>
          <a:p>
            <a:r>
              <a:rPr lang="en-GB" sz="3600" dirty="0"/>
              <a:t>There are many topics and lessons which are cross-curricular and will be taught alongside the Science, Computing and PE curriculum.</a:t>
            </a:r>
          </a:p>
          <a:p>
            <a:r>
              <a:rPr lang="en-GB" sz="3600" dirty="0"/>
              <a:t>Subject coordinators and specialist teachers will work closely alongside the RE/PSHE lead to ensure successful, meaningful and effective delivery of these age-appropriate topics.</a:t>
            </a:r>
          </a:p>
        </p:txBody>
      </p:sp>
    </p:spTree>
    <p:extLst>
      <p:ext uri="{BB962C8B-B14F-4D97-AF65-F5344CB8AC3E}">
        <p14:creationId xmlns:p14="http://schemas.microsoft.com/office/powerpoint/2010/main" val="565795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634E3E-155B-4048-8B6F-D9888033412F}"/>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a:solidFill>
                  <a:srgbClr val="FFFFFF"/>
                </a:solidFill>
              </a:rPr>
              <a:t>Our New Scheme of Work: SCARF</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6750602D-9109-48C8-A08A-7BDB802C0C43}"/>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10499"/>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990B4D1-9645-417B-B766-B2F31240AA37}"/>
              </a:ext>
            </a:extLst>
          </p:cNvPr>
          <p:cNvSpPr txBox="1"/>
          <p:nvPr/>
        </p:nvSpPr>
        <p:spPr>
          <a:xfrm>
            <a:off x="766916" y="2227006"/>
            <a:ext cx="6481916" cy="3477875"/>
          </a:xfrm>
          <a:prstGeom prst="rect">
            <a:avLst/>
          </a:prstGeom>
          <a:noFill/>
        </p:spPr>
        <p:txBody>
          <a:bodyPr wrap="square" rtlCol="0">
            <a:spAutoFit/>
          </a:bodyPr>
          <a:lstStyle/>
          <a:p>
            <a:r>
              <a:rPr lang="en-GB" sz="4400" b="1" dirty="0">
                <a:solidFill>
                  <a:srgbClr val="FF3399"/>
                </a:solidFill>
              </a:rPr>
              <a:t>S</a:t>
            </a:r>
            <a:r>
              <a:rPr lang="en-GB" sz="4400" b="1" dirty="0"/>
              <a:t>afety </a:t>
            </a:r>
          </a:p>
          <a:p>
            <a:r>
              <a:rPr lang="en-GB" sz="4400" b="1" dirty="0">
                <a:solidFill>
                  <a:srgbClr val="FF6600"/>
                </a:solidFill>
              </a:rPr>
              <a:t>C</a:t>
            </a:r>
            <a:r>
              <a:rPr lang="en-GB" sz="4400" b="1" dirty="0"/>
              <a:t>aring</a:t>
            </a:r>
          </a:p>
          <a:p>
            <a:r>
              <a:rPr lang="en-GB" sz="4400" b="1" dirty="0">
                <a:solidFill>
                  <a:srgbClr val="66CCFF"/>
                </a:solidFill>
              </a:rPr>
              <a:t>A</a:t>
            </a:r>
            <a:r>
              <a:rPr lang="en-GB" sz="4400" b="1" dirty="0"/>
              <a:t>chievement </a:t>
            </a:r>
          </a:p>
          <a:p>
            <a:r>
              <a:rPr lang="en-GB" sz="4400" b="1" dirty="0">
                <a:solidFill>
                  <a:srgbClr val="99CC00"/>
                </a:solidFill>
              </a:rPr>
              <a:t>R</a:t>
            </a:r>
            <a:r>
              <a:rPr lang="en-GB" sz="4400" b="1" dirty="0"/>
              <a:t>esilience  </a:t>
            </a:r>
          </a:p>
          <a:p>
            <a:r>
              <a:rPr lang="en-GB" sz="4400" b="1" dirty="0">
                <a:solidFill>
                  <a:srgbClr val="7030A0"/>
                </a:solidFill>
              </a:rPr>
              <a:t>F</a:t>
            </a:r>
            <a:r>
              <a:rPr lang="en-GB" sz="4400" b="1" dirty="0"/>
              <a:t>riendship</a:t>
            </a:r>
          </a:p>
        </p:txBody>
      </p:sp>
    </p:spTree>
    <p:extLst>
      <p:ext uri="{BB962C8B-B14F-4D97-AF65-F5344CB8AC3E}">
        <p14:creationId xmlns:p14="http://schemas.microsoft.com/office/powerpoint/2010/main" val="1907058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634E3E-155B-4048-8B6F-D9888033412F}"/>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a:solidFill>
                  <a:srgbClr val="FFFFFF"/>
                </a:solidFill>
              </a:rPr>
              <a:t>Our New Scheme of Work: SCARF</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6750602D-9109-48C8-A08A-7BDB802C0C43}"/>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10499"/>
          <a:stretch/>
        </p:blipFill>
        <p:spPr bwMode="auto">
          <a:xfrm>
            <a:off x="976251" y="942538"/>
            <a:ext cx="7163222" cy="4808332"/>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9990B4D1-9645-417B-B766-B2F31240AA37}"/>
              </a:ext>
            </a:extLst>
          </p:cNvPr>
          <p:cNvSpPr txBox="1"/>
          <p:nvPr/>
        </p:nvSpPr>
        <p:spPr>
          <a:xfrm>
            <a:off x="766916" y="2227006"/>
            <a:ext cx="6481916" cy="1815882"/>
          </a:xfrm>
          <a:prstGeom prst="rect">
            <a:avLst/>
          </a:prstGeom>
          <a:noFill/>
        </p:spPr>
        <p:txBody>
          <a:bodyPr wrap="square" rtlCol="0">
            <a:spAutoFit/>
          </a:bodyPr>
          <a:lstStyle/>
          <a:p>
            <a:r>
              <a:rPr lang="en-GB" sz="2800" dirty="0"/>
              <a:t>The SCARF scheme is designed as a spiral curriculum, where topics are repeated each year, but built on in an age-appropriate manner.</a:t>
            </a:r>
          </a:p>
        </p:txBody>
      </p:sp>
      <p:pic>
        <p:nvPicPr>
          <p:cNvPr id="7" name="Picture 2" descr="Life Spiral Exercise | Taking Charge of Your Health &amp; Wellbeing">
            <a:extLst>
              <a:ext uri="{FF2B5EF4-FFF2-40B4-BE49-F238E27FC236}">
                <a16:creationId xmlns:a16="http://schemas.microsoft.com/office/drawing/2014/main" id="{CFC52C55-1295-463F-8B68-F4FA55EC3C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4767" y="3857069"/>
            <a:ext cx="2386189" cy="1893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222500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6750602D-9109-48C8-A08A-7BDB802C0C43}"/>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10499"/>
          <a:stretch/>
        </p:blipFill>
        <p:spPr bwMode="auto">
          <a:xfrm>
            <a:off x="663678" y="592281"/>
            <a:ext cx="7945186" cy="5078862"/>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9C30A8EB-D12C-41E2-9B2F-512065DEFC0A}"/>
              </a:ext>
            </a:extLst>
          </p:cNvPr>
          <p:cNvSpPr txBox="1"/>
          <p:nvPr/>
        </p:nvSpPr>
        <p:spPr>
          <a:xfrm>
            <a:off x="796413" y="1645501"/>
            <a:ext cx="6946490" cy="4832092"/>
          </a:xfrm>
          <a:prstGeom prst="rect">
            <a:avLst/>
          </a:prstGeom>
          <a:noFill/>
        </p:spPr>
        <p:txBody>
          <a:bodyPr wrap="square" rtlCol="0">
            <a:spAutoFit/>
          </a:bodyPr>
          <a:lstStyle/>
          <a:p>
            <a:r>
              <a:rPr lang="en-GB" baseline="0" dirty="0"/>
              <a:t>The proposed new curriculum will cover issues such as talking about emotions, online safety, body image, consent and harassment (in an age-appropriate way), stereotypes, respect and self-respect, tolerance and trust. </a:t>
            </a:r>
          </a:p>
          <a:p>
            <a:endParaRPr lang="en-GB" dirty="0"/>
          </a:p>
          <a:p>
            <a:r>
              <a:rPr lang="en-GB" sz="2000" dirty="0"/>
              <a:t>The DfE’s topics for </a:t>
            </a:r>
            <a:r>
              <a:rPr lang="en-GB" sz="2000" i="1" dirty="0"/>
              <a:t>Relationships Education </a:t>
            </a:r>
            <a:r>
              <a:rPr lang="en-GB" sz="2000" dirty="0"/>
              <a:t>in primary school have to focus on:</a:t>
            </a:r>
          </a:p>
          <a:p>
            <a:endParaRPr lang="en-GB" sz="2000" dirty="0"/>
          </a:p>
          <a:p>
            <a:pPr marL="457200" indent="-457200" algn="l">
              <a:buFont typeface="Arial" panose="020B0604020202020204" pitchFamily="34" charset="0"/>
              <a:buChar char="•"/>
            </a:pPr>
            <a:r>
              <a:rPr lang="en-GB" sz="2800" dirty="0">
                <a:latin typeface="Arial" panose="020B0604020202020204" pitchFamily="34" charset="0"/>
                <a:cs typeface="Arial" panose="020B0604020202020204" pitchFamily="34" charset="0"/>
              </a:rPr>
              <a:t>Families and people who care for me</a:t>
            </a:r>
          </a:p>
          <a:p>
            <a:pPr marL="457200" indent="-457200" algn="l">
              <a:buFont typeface="Arial" panose="020B0604020202020204" pitchFamily="34" charset="0"/>
              <a:buChar char="•"/>
            </a:pPr>
            <a:r>
              <a:rPr lang="en-GB" sz="2800" dirty="0">
                <a:latin typeface="Arial" panose="020B0604020202020204" pitchFamily="34" charset="0"/>
                <a:cs typeface="Arial" panose="020B0604020202020204" pitchFamily="34" charset="0"/>
              </a:rPr>
              <a:t>Caring friendships</a:t>
            </a:r>
          </a:p>
          <a:p>
            <a:pPr marL="457200" indent="-457200" algn="l">
              <a:buFont typeface="Arial" panose="020B0604020202020204" pitchFamily="34" charset="0"/>
              <a:buChar char="•"/>
            </a:pPr>
            <a:r>
              <a:rPr lang="en-GB" sz="2800" dirty="0">
                <a:latin typeface="Arial" panose="020B0604020202020204" pitchFamily="34" charset="0"/>
                <a:cs typeface="Arial" panose="020B0604020202020204" pitchFamily="34" charset="0"/>
              </a:rPr>
              <a:t>Respectful relationships</a:t>
            </a:r>
          </a:p>
          <a:p>
            <a:pPr marL="457200" indent="-457200" algn="l">
              <a:buFont typeface="Arial" panose="020B0604020202020204" pitchFamily="34" charset="0"/>
              <a:buChar char="•"/>
            </a:pPr>
            <a:r>
              <a:rPr lang="en-GB" sz="2800" dirty="0">
                <a:latin typeface="Arial" panose="020B0604020202020204" pitchFamily="34" charset="0"/>
                <a:cs typeface="Arial" panose="020B0604020202020204" pitchFamily="34" charset="0"/>
              </a:rPr>
              <a:t>Online relationships</a:t>
            </a:r>
          </a:p>
          <a:p>
            <a:pPr marL="457200" indent="-457200" algn="l">
              <a:buFont typeface="Arial" panose="020B0604020202020204" pitchFamily="34" charset="0"/>
              <a:buChar char="•"/>
            </a:pPr>
            <a:r>
              <a:rPr lang="en-GB" sz="2800" dirty="0">
                <a:latin typeface="Arial" panose="020B0604020202020204" pitchFamily="34" charset="0"/>
                <a:cs typeface="Arial" panose="020B0604020202020204" pitchFamily="34" charset="0"/>
              </a:rPr>
              <a:t>Being safe</a:t>
            </a:r>
          </a:p>
          <a:p>
            <a:endParaRPr lang="en-GB" dirty="0"/>
          </a:p>
        </p:txBody>
      </p:sp>
      <p:pic>
        <p:nvPicPr>
          <p:cNvPr id="7" name="Picture 6">
            <a:extLst>
              <a:ext uri="{FF2B5EF4-FFF2-40B4-BE49-F238E27FC236}">
                <a16:creationId xmlns:a16="http://schemas.microsoft.com/office/drawing/2014/main" id="{8715BD57-C17C-4ED4-9AE2-48FAFF0581B5}"/>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9038514" y="2189135"/>
            <a:ext cx="2737341" cy="1536325"/>
          </a:xfrm>
          <a:prstGeom prst="rect">
            <a:avLst/>
          </a:prstGeom>
        </p:spPr>
      </p:pic>
    </p:spTree>
    <p:extLst>
      <p:ext uri="{BB962C8B-B14F-4D97-AF65-F5344CB8AC3E}">
        <p14:creationId xmlns:p14="http://schemas.microsoft.com/office/powerpoint/2010/main" val="1370169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6750602D-9109-48C8-A08A-7BDB802C0C43}"/>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10499"/>
          <a:stretch/>
        </p:blipFill>
        <p:spPr bwMode="auto">
          <a:xfrm>
            <a:off x="484632" y="361334"/>
            <a:ext cx="8608864" cy="5847441"/>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9C30A8EB-D12C-41E2-9B2F-512065DEFC0A}"/>
              </a:ext>
            </a:extLst>
          </p:cNvPr>
          <p:cNvSpPr txBox="1"/>
          <p:nvPr/>
        </p:nvSpPr>
        <p:spPr>
          <a:xfrm>
            <a:off x="781664" y="1412406"/>
            <a:ext cx="6946490" cy="5509200"/>
          </a:xfrm>
          <a:prstGeom prst="rect">
            <a:avLst/>
          </a:prstGeom>
          <a:noFill/>
        </p:spPr>
        <p:txBody>
          <a:bodyPr wrap="square" rtlCol="0">
            <a:spAutoFit/>
          </a:bodyPr>
          <a:lstStyle/>
          <a:p>
            <a:r>
              <a:rPr lang="en-GB" baseline="0" dirty="0"/>
              <a:t>With this in mind, the SCARF scheme</a:t>
            </a:r>
            <a:r>
              <a:rPr lang="en-GB" dirty="0"/>
              <a:t> embeds these topics, which are taught in each year group, in the following units:</a:t>
            </a:r>
          </a:p>
          <a:p>
            <a:endParaRPr lang="en-GB" dirty="0"/>
          </a:p>
          <a:p>
            <a:r>
              <a:rPr lang="en-GB" sz="2800" dirty="0">
                <a:cs typeface="Arial" panose="020B0604020202020204" pitchFamily="34" charset="0"/>
              </a:rPr>
              <a:t>Me and my relationships</a:t>
            </a:r>
          </a:p>
          <a:p>
            <a:r>
              <a:rPr lang="en-GB" sz="2800" dirty="0">
                <a:cs typeface="Arial" panose="020B0604020202020204" pitchFamily="34" charset="0"/>
              </a:rPr>
              <a:t>Valuing difference</a:t>
            </a:r>
          </a:p>
          <a:p>
            <a:r>
              <a:rPr lang="en-GB" sz="2800" dirty="0">
                <a:cs typeface="Arial" panose="020B0604020202020204" pitchFamily="34" charset="0"/>
              </a:rPr>
              <a:t>Keeping myself safe</a:t>
            </a:r>
          </a:p>
          <a:p>
            <a:r>
              <a:rPr lang="en-GB" sz="2800" dirty="0">
                <a:cs typeface="Arial" panose="020B0604020202020204" pitchFamily="34" charset="0"/>
              </a:rPr>
              <a:t>Rights and responsibilities</a:t>
            </a:r>
          </a:p>
          <a:p>
            <a:r>
              <a:rPr lang="en-GB" sz="2800" dirty="0">
                <a:cs typeface="Arial" panose="020B0604020202020204" pitchFamily="34" charset="0"/>
              </a:rPr>
              <a:t>Being my best</a:t>
            </a:r>
          </a:p>
          <a:p>
            <a:r>
              <a:rPr lang="en-GB" sz="2800" dirty="0">
                <a:cs typeface="Arial" panose="020B0604020202020204" pitchFamily="34" charset="0"/>
              </a:rPr>
              <a:t>Growing and changing</a:t>
            </a:r>
          </a:p>
          <a:p>
            <a:endParaRPr lang="en-GB" sz="2800" dirty="0">
              <a:cs typeface="Arial" panose="020B0604020202020204" pitchFamily="34" charset="0"/>
            </a:endParaRPr>
          </a:p>
          <a:p>
            <a:pPr algn="ctr"/>
            <a:r>
              <a:rPr lang="en-GB" sz="2400" dirty="0">
                <a:highlight>
                  <a:srgbClr val="FFFF00"/>
                </a:highlight>
                <a:cs typeface="Arial" panose="020B0604020202020204" pitchFamily="34" charset="0"/>
              </a:rPr>
              <a:t>The long term plan for these can be found on our website, along with sample material.</a:t>
            </a:r>
          </a:p>
          <a:p>
            <a:endParaRPr lang="en-GB" sz="2800" dirty="0">
              <a:latin typeface="Arial" panose="020B0604020202020204" pitchFamily="34" charset="0"/>
              <a:cs typeface="Arial" panose="020B0604020202020204" pitchFamily="34" charset="0"/>
            </a:endParaRPr>
          </a:p>
          <a:p>
            <a:endParaRPr lang="en-GB" dirty="0"/>
          </a:p>
        </p:txBody>
      </p:sp>
      <p:sp>
        <p:nvSpPr>
          <p:cNvPr id="8" name="Title 1">
            <a:extLst>
              <a:ext uri="{FF2B5EF4-FFF2-40B4-BE49-F238E27FC236}">
                <a16:creationId xmlns:a16="http://schemas.microsoft.com/office/drawing/2014/main" id="{308D1D74-E682-4C57-B2C3-024C7DEA3E71}"/>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a:solidFill>
                  <a:srgbClr val="FFFFFF"/>
                </a:solidFill>
              </a:rPr>
              <a:t>Our New Scheme of Work: SCARF</a:t>
            </a:r>
            <a:endParaRPr lang="en-US" sz="3600" b="1" dirty="0">
              <a:solidFill>
                <a:srgbClr val="FFFFFF"/>
              </a:solidFill>
            </a:endParaRPr>
          </a:p>
        </p:txBody>
      </p:sp>
    </p:spTree>
    <p:extLst>
      <p:ext uri="{BB962C8B-B14F-4D97-AF65-F5344CB8AC3E}">
        <p14:creationId xmlns:p14="http://schemas.microsoft.com/office/powerpoint/2010/main" val="893462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E32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a:extLst>
              <a:ext uri="{FF2B5EF4-FFF2-40B4-BE49-F238E27FC236}">
                <a16:creationId xmlns:a16="http://schemas.microsoft.com/office/drawing/2014/main" id="{6750602D-9109-48C8-A08A-7BDB802C0C43}"/>
              </a:ext>
            </a:extLst>
          </p:cNvPr>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b="10499"/>
          <a:stretch/>
        </p:blipFill>
        <p:spPr bwMode="auto">
          <a:xfrm>
            <a:off x="484632" y="361334"/>
            <a:ext cx="8608864" cy="5847441"/>
          </a:xfrm>
          <a:prstGeom prst="rect">
            <a:avLst/>
          </a:prstGeom>
          <a:noFill/>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9C30A8EB-D12C-41E2-9B2F-512065DEFC0A}"/>
              </a:ext>
            </a:extLst>
          </p:cNvPr>
          <p:cNvSpPr txBox="1"/>
          <p:nvPr/>
        </p:nvSpPr>
        <p:spPr>
          <a:xfrm>
            <a:off x="804668" y="1636693"/>
            <a:ext cx="6946490" cy="5232202"/>
          </a:xfrm>
          <a:prstGeom prst="rect">
            <a:avLst/>
          </a:prstGeom>
          <a:noFill/>
        </p:spPr>
        <p:txBody>
          <a:bodyPr wrap="square" rtlCol="0">
            <a:spAutoFit/>
          </a:bodyPr>
          <a:lstStyle/>
          <a:p>
            <a:r>
              <a:rPr lang="en-GB" baseline="0" dirty="0"/>
              <a:t>As a school,</a:t>
            </a:r>
            <a:r>
              <a:rPr lang="en-GB" dirty="0"/>
              <a:t> we have made a decision </a:t>
            </a:r>
            <a:r>
              <a:rPr lang="en-GB" b="1" dirty="0"/>
              <a:t>not</a:t>
            </a:r>
            <a:r>
              <a:rPr lang="en-GB" dirty="0"/>
              <a:t> to teach the non-statutory topic of human conception as part of the Year 6 ‘Growing and Changing’ unit. </a:t>
            </a:r>
          </a:p>
          <a:p>
            <a:r>
              <a:rPr lang="en-GB" dirty="0"/>
              <a:t>Despite this, as part of us creating an ethos of a safe learning environment, children are invited to anonymously post their own questions regarding puberty from Y4-6. If a particular question comes up repeatedly, it will be up to the class teacher to assess whether to address this in the classroom context. Their decision will be based upon:</a:t>
            </a:r>
          </a:p>
          <a:p>
            <a:pPr marL="342900" indent="-342900">
              <a:buAutoNum type="arabicPeriod"/>
            </a:pPr>
            <a:r>
              <a:rPr lang="en-GB" dirty="0"/>
              <a:t>Whether they deem the learning will truly benefit the children in a meaningful manner</a:t>
            </a:r>
          </a:p>
          <a:p>
            <a:pPr marL="342900" indent="-342900">
              <a:buAutoNum type="arabicPeriod"/>
            </a:pPr>
            <a:r>
              <a:rPr lang="en-GB" dirty="0"/>
              <a:t>The maturity of the cohort in question</a:t>
            </a:r>
          </a:p>
          <a:p>
            <a:pPr marL="342900" indent="-342900">
              <a:buAutoNum type="arabicPeriod"/>
            </a:pPr>
            <a:r>
              <a:rPr lang="en-GB" dirty="0"/>
              <a:t>Consultation with the RSE Lead and Headteacher</a:t>
            </a:r>
          </a:p>
          <a:p>
            <a:r>
              <a:rPr lang="en-GB" dirty="0"/>
              <a:t>If it is decided that topics which are not on the current curriculum are to be taught, parents of the class will be notified, consulted and have the opportunity to view any sample material. If sex-related, parents/carers will have the option of withdrawing their child from the lesson.</a:t>
            </a:r>
          </a:p>
          <a:p>
            <a:endParaRPr lang="en-GB" sz="2800" dirty="0">
              <a:latin typeface="Arial" panose="020B0604020202020204" pitchFamily="34" charset="0"/>
              <a:cs typeface="Arial" panose="020B0604020202020204" pitchFamily="34" charset="0"/>
            </a:endParaRPr>
          </a:p>
          <a:p>
            <a:endParaRPr lang="en-GB" dirty="0"/>
          </a:p>
        </p:txBody>
      </p:sp>
      <p:sp>
        <p:nvSpPr>
          <p:cNvPr id="8" name="Title 1">
            <a:extLst>
              <a:ext uri="{FF2B5EF4-FFF2-40B4-BE49-F238E27FC236}">
                <a16:creationId xmlns:a16="http://schemas.microsoft.com/office/drawing/2014/main" id="{308D1D74-E682-4C57-B2C3-024C7DEA3E71}"/>
              </a:ext>
            </a:extLst>
          </p:cNvPr>
          <p:cNvSpPr>
            <a:spLocks noGrp="1"/>
          </p:cNvSpPr>
          <p:nvPr>
            <p:ph type="title"/>
          </p:nvPr>
        </p:nvSpPr>
        <p:spPr>
          <a:xfrm>
            <a:off x="9093496" y="618681"/>
            <a:ext cx="2613872" cy="4794567"/>
          </a:xfrm>
        </p:spPr>
        <p:txBody>
          <a:bodyPr vert="horz" lIns="91440" tIns="45720" rIns="91440" bIns="45720" rtlCol="0" anchor="ctr">
            <a:normAutofit/>
          </a:bodyPr>
          <a:lstStyle/>
          <a:p>
            <a:r>
              <a:rPr lang="en-US" sz="3600" b="1" dirty="0">
                <a:solidFill>
                  <a:srgbClr val="FFFFFF"/>
                </a:solidFill>
              </a:rPr>
              <a:t>Our New Scheme of Work: SCARF</a:t>
            </a:r>
          </a:p>
        </p:txBody>
      </p:sp>
    </p:spTree>
    <p:extLst>
      <p:ext uri="{BB962C8B-B14F-4D97-AF65-F5344CB8AC3E}">
        <p14:creationId xmlns:p14="http://schemas.microsoft.com/office/powerpoint/2010/main" val="374766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338</TotalTime>
  <Words>843</Words>
  <Application>Microsoft Office PowerPoint</Application>
  <PresentationFormat>Widescreen</PresentationFormat>
  <Paragraphs>83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Relationships Education Personal, Social and Health Education</vt:lpstr>
      <vt:lpstr>RSE Background</vt:lpstr>
      <vt:lpstr>PSHE</vt:lpstr>
      <vt:lpstr>Cross-curricular</vt:lpstr>
      <vt:lpstr>Our New Scheme of Work: SCARF</vt:lpstr>
      <vt:lpstr>Our New Scheme of Work: SCARF</vt:lpstr>
      <vt:lpstr>PowerPoint Presentation</vt:lpstr>
      <vt:lpstr>Our New Scheme of Work: SCARF</vt:lpstr>
      <vt:lpstr>Our New Scheme of Work: SCARF</vt:lpstr>
      <vt:lpstr>Parent and carer valued input</vt:lpstr>
      <vt:lpstr>Timeline of Implementation of SCARF</vt:lpstr>
      <vt:lpstr>Moving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Relationships, Sex Education</dc:title>
  <dc:creator>Beverley Budd</dc:creator>
  <cp:lastModifiedBy>Beverley Budd</cp:lastModifiedBy>
  <cp:revision>14</cp:revision>
  <dcterms:created xsi:type="dcterms:W3CDTF">2021-04-05T14:58:44Z</dcterms:created>
  <dcterms:modified xsi:type="dcterms:W3CDTF">2021-04-17T13:04:14Z</dcterms:modified>
</cp:coreProperties>
</file>